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60" r:id="rId3"/>
    <p:sldId id="267" r:id="rId4"/>
    <p:sldId id="261" r:id="rId5"/>
    <p:sldId id="269" r:id="rId6"/>
    <p:sldId id="274" r:id="rId7"/>
    <p:sldId id="275" r:id="rId8"/>
    <p:sldId id="276" r:id="rId9"/>
    <p:sldId id="277" r:id="rId10"/>
    <p:sldId id="279" r:id="rId11"/>
    <p:sldId id="262" r:id="rId12"/>
    <p:sldId id="299" r:id="rId13"/>
    <p:sldId id="273" r:id="rId14"/>
    <p:sldId id="272" r:id="rId15"/>
    <p:sldId id="301" r:id="rId16"/>
    <p:sldId id="280" r:id="rId17"/>
    <p:sldId id="302" r:id="rId18"/>
    <p:sldId id="281" r:id="rId19"/>
    <p:sldId id="282" r:id="rId20"/>
    <p:sldId id="283" r:id="rId21"/>
    <p:sldId id="294" r:id="rId22"/>
    <p:sldId id="395" r:id="rId23"/>
    <p:sldId id="295" r:id="rId24"/>
    <p:sldId id="311" r:id="rId25"/>
    <p:sldId id="292" r:id="rId26"/>
    <p:sldId id="291" r:id="rId27"/>
    <p:sldId id="310" r:id="rId28"/>
    <p:sldId id="296" r:id="rId29"/>
    <p:sldId id="289" r:id="rId30"/>
    <p:sldId id="298" r:id="rId31"/>
    <p:sldId id="259" r:id="rId32"/>
    <p:sldId id="284" r:id="rId33"/>
    <p:sldId id="258" r:id="rId34"/>
    <p:sldId id="257" r:id="rId35"/>
    <p:sldId id="290" r:id="rId36"/>
    <p:sldId id="286" r:id="rId37"/>
    <p:sldId id="288" r:id="rId38"/>
    <p:sldId id="396"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DFF"/>
    <a:srgbClr val="599F61"/>
    <a:srgbClr val="A95279"/>
    <a:srgbClr val="FF7712"/>
    <a:srgbClr val="62E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04"/>
    <p:restoredTop sz="96327"/>
  </p:normalViewPr>
  <p:slideViewPr>
    <p:cSldViewPr snapToGrid="0">
      <p:cViewPr varScale="1">
        <p:scale>
          <a:sx n="91" d="100"/>
          <a:sy n="91" d="100"/>
        </p:scale>
        <p:origin x="208" y="12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10/19/23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10/19/23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10/19/23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10/19/23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10/19/23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10/19/23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10/19/23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10/19/23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F3A6F-66B3-97B4-7FFA-9A8EE1AC7613}"/>
              </a:ext>
            </a:extLst>
          </p:cNvPr>
          <p:cNvSpPr>
            <a:spLocks noGrp="1"/>
          </p:cNvSpPr>
          <p:nvPr>
            <p:ph type="ctrTitle"/>
          </p:nvPr>
        </p:nvSpPr>
        <p:spPr>
          <a:xfrm>
            <a:off x="1600200" y="1032933"/>
            <a:ext cx="8991600" cy="2999731"/>
          </a:xfrm>
          <a:noFill/>
          <a:ln>
            <a:noFill/>
          </a:ln>
        </p:spPr>
        <p:txBody>
          <a:bodyPr>
            <a:normAutofit/>
          </a:bodyPr>
          <a:lstStyle/>
          <a:p>
            <a:pPr marL="0" marR="0">
              <a:spcBef>
                <a:spcPts val="0"/>
              </a:spcBef>
              <a:spcAft>
                <a:spcPts val="0"/>
              </a:spcAft>
            </a:pPr>
            <a:r>
              <a:rPr lang="en-US" sz="32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Integrating Body and Spirit </a:t>
            </a:r>
            <a:br>
              <a:rPr lang="en-US" sz="32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32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as Portal to Connectivity </a:t>
            </a:r>
            <a:br>
              <a:rPr lang="en-US" sz="32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32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and Belonging</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3E801218-DAD1-D7F6-2D47-B67966CEBCEA}"/>
              </a:ext>
            </a:extLst>
          </p:cNvPr>
          <p:cNvSpPr>
            <a:spLocks noGrp="1"/>
          </p:cNvSpPr>
          <p:nvPr>
            <p:ph type="subTitle" idx="1"/>
          </p:nvPr>
        </p:nvSpPr>
        <p:spPr/>
        <p:txBody>
          <a:bodyPr>
            <a:normAutofit lnSpcReduction="10000"/>
          </a:bodyPr>
          <a:lstStyle/>
          <a:p>
            <a:r>
              <a:rPr lang="en-US" dirty="0">
                <a:solidFill>
                  <a:schemeClr val="bg1"/>
                </a:solidFill>
                <a:latin typeface="Times New Roman" panose="02020603050405020304" pitchFamily="18" charset="0"/>
              </a:rPr>
              <a:t>Dr. Laura Katz Rizzo</a:t>
            </a:r>
          </a:p>
          <a:p>
            <a:r>
              <a:rPr lang="en-US" dirty="0">
                <a:solidFill>
                  <a:schemeClr val="bg1"/>
                </a:solidFill>
                <a:latin typeface="Times New Roman" panose="02020603050405020304" pitchFamily="18" charset="0"/>
              </a:rPr>
              <a:t>NIAS Conference, “Belonging and Mobility”</a:t>
            </a:r>
          </a:p>
          <a:p>
            <a:r>
              <a:rPr lang="en-US" dirty="0">
                <a:solidFill>
                  <a:schemeClr val="bg1"/>
                </a:solidFill>
                <a:latin typeface="Times New Roman" panose="02020603050405020304" pitchFamily="18" charset="0"/>
              </a:rPr>
              <a:t>Friday, October 20, 2023</a:t>
            </a:r>
          </a:p>
        </p:txBody>
      </p:sp>
    </p:spTree>
    <p:extLst>
      <p:ext uri="{BB962C8B-B14F-4D97-AF65-F5344CB8AC3E}">
        <p14:creationId xmlns:p14="http://schemas.microsoft.com/office/powerpoint/2010/main" val="2472901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Picture 1" descr="A picture containing tree, grass, outdoor, plant&#10;&#10;Description automatically generated">
            <a:extLst>
              <a:ext uri="{FF2B5EF4-FFF2-40B4-BE49-F238E27FC236}">
                <a16:creationId xmlns:a16="http://schemas.microsoft.com/office/drawing/2014/main" id="{DD87B873-3BB9-1083-23AC-0ED283701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7" y="3751"/>
            <a:ext cx="4286021" cy="6854249"/>
          </a:xfrm>
          <a:prstGeom prst="rect">
            <a:avLst/>
          </a:prstGeom>
        </p:spPr>
      </p:pic>
      <p:pic>
        <p:nvPicPr>
          <p:cNvPr id="3" name="Picture 2">
            <a:extLst>
              <a:ext uri="{FF2B5EF4-FFF2-40B4-BE49-F238E27FC236}">
                <a16:creationId xmlns:a16="http://schemas.microsoft.com/office/drawing/2014/main" id="{358CF52C-BBC1-0C49-00B5-0ADB65435A70}"/>
              </a:ext>
            </a:extLst>
          </p:cNvPr>
          <p:cNvPicPr>
            <a:picLocks noChangeAspect="1"/>
          </p:cNvPicPr>
          <p:nvPr/>
        </p:nvPicPr>
        <p:blipFill rotWithShape="1">
          <a:blip r:embed="rId3"/>
          <a:srcRect l="3427" r="6699" b="2"/>
          <a:stretch/>
        </p:blipFill>
        <p:spPr>
          <a:xfrm>
            <a:off x="5839896" y="0"/>
            <a:ext cx="6318237" cy="6854249"/>
          </a:xfrm>
          <a:prstGeom prst="rect">
            <a:avLst/>
          </a:prstGeom>
        </p:spPr>
      </p:pic>
    </p:spTree>
    <p:extLst>
      <p:ext uri="{BB962C8B-B14F-4D97-AF65-F5344CB8AC3E}">
        <p14:creationId xmlns:p14="http://schemas.microsoft.com/office/powerpoint/2010/main" val="3176942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674ED9-DB32-1194-2CF4-03C24424CDD2}"/>
              </a:ext>
            </a:extLst>
          </p:cNvPr>
          <p:cNvPicPr>
            <a:picLocks noChangeAspect="1"/>
          </p:cNvPicPr>
          <p:nvPr/>
        </p:nvPicPr>
        <p:blipFill>
          <a:blip r:embed="rId2"/>
          <a:stretch>
            <a:fillRect/>
          </a:stretch>
        </p:blipFill>
        <p:spPr>
          <a:xfrm>
            <a:off x="0" y="457201"/>
            <a:ext cx="5820070" cy="5367866"/>
          </a:xfrm>
          <a:prstGeom prst="rect">
            <a:avLst/>
          </a:prstGeom>
        </p:spPr>
      </p:pic>
      <p:pic>
        <p:nvPicPr>
          <p:cNvPr id="6" name="Content Placeholder 22">
            <a:extLst>
              <a:ext uri="{FF2B5EF4-FFF2-40B4-BE49-F238E27FC236}">
                <a16:creationId xmlns:a16="http://schemas.microsoft.com/office/drawing/2014/main" id="{F5111E56-7535-294B-B60B-56D0158057D6}"/>
              </a:ext>
            </a:extLst>
          </p:cNvPr>
          <p:cNvPicPr>
            <a:picLocks noGrp="1" noChangeAspect="1"/>
          </p:cNvPicPr>
          <p:nvPr>
            <p:ph idx="1"/>
          </p:nvPr>
        </p:nvPicPr>
        <p:blipFill rotWithShape="1">
          <a:blip r:embed="rId3"/>
          <a:srcRect l="5426" r="2623" b="-2"/>
          <a:stretch/>
        </p:blipFill>
        <p:spPr>
          <a:xfrm>
            <a:off x="5870307" y="0"/>
            <a:ext cx="6321694" cy="6858000"/>
          </a:xfrm>
          <a:prstGeom prst="rect">
            <a:avLst/>
          </a:prstGeom>
        </p:spPr>
      </p:pic>
    </p:spTree>
    <p:extLst>
      <p:ext uri="{BB962C8B-B14F-4D97-AF65-F5344CB8AC3E}">
        <p14:creationId xmlns:p14="http://schemas.microsoft.com/office/powerpoint/2010/main" val="235843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3" name="Picture 2" descr="A tree with colorful objects&#10;&#10;Description automatically generated with medium confidence">
            <a:extLst>
              <a:ext uri="{FF2B5EF4-FFF2-40B4-BE49-F238E27FC236}">
                <a16:creationId xmlns:a16="http://schemas.microsoft.com/office/drawing/2014/main" id="{4E178540-E712-F638-231D-7A41830CFA4D}"/>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43893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Picture 1" descr="A picture containing tree, outdoor, plant, garden&#10;&#10;Description automatically generated">
            <a:extLst>
              <a:ext uri="{FF2B5EF4-FFF2-40B4-BE49-F238E27FC236}">
                <a16:creationId xmlns:a16="http://schemas.microsoft.com/office/drawing/2014/main" id="{DB0E9696-871D-DE23-86E0-FF641D12CA28}"/>
              </a:ext>
            </a:extLst>
          </p:cNvPr>
          <p:cNvPicPr>
            <a:picLocks noChangeAspect="1"/>
          </p:cNvPicPr>
          <p:nvPr/>
        </p:nvPicPr>
        <p:blipFill rotWithShape="1">
          <a:blip r:embed="rId2">
            <a:extLst>
              <a:ext uri="{28A0092B-C50C-407E-A947-70E740481C1C}">
                <a14:useLocalDpi xmlns:a14="http://schemas.microsoft.com/office/drawing/2010/main" val="0"/>
              </a:ext>
            </a:extLst>
          </a:blip>
          <a:srcRect r="4890" b="1"/>
          <a:stretch/>
        </p:blipFill>
        <p:spPr>
          <a:xfrm>
            <a:off x="20" y="10"/>
            <a:ext cx="12191980" cy="6857990"/>
          </a:xfrm>
          <a:prstGeom prst="rect">
            <a:avLst/>
          </a:prstGeom>
        </p:spPr>
      </p:pic>
    </p:spTree>
    <p:extLst>
      <p:ext uri="{BB962C8B-B14F-4D97-AF65-F5344CB8AC3E}">
        <p14:creationId xmlns:p14="http://schemas.microsoft.com/office/powerpoint/2010/main" val="2228511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tree, outdoor, fruit, colorful&#10;&#10;Description automatically generated">
            <a:extLst>
              <a:ext uri="{FF2B5EF4-FFF2-40B4-BE49-F238E27FC236}">
                <a16:creationId xmlns:a16="http://schemas.microsoft.com/office/drawing/2014/main" id="{A4AC94E1-F939-249B-9407-B13DDA8EC8CA}"/>
              </a:ext>
            </a:extLst>
          </p:cNvPr>
          <p:cNvPicPr>
            <a:picLocks noChangeAspect="1"/>
          </p:cNvPicPr>
          <p:nvPr/>
        </p:nvPicPr>
        <p:blipFill rotWithShape="1">
          <a:blip r:embed="rId2">
            <a:extLst>
              <a:ext uri="{28A0092B-C50C-407E-A947-70E740481C1C}">
                <a14:useLocalDpi xmlns:a14="http://schemas.microsoft.com/office/drawing/2010/main" val="0"/>
              </a:ext>
            </a:extLst>
          </a:blip>
          <a:srcRect t="25198" r="2" b="9034"/>
          <a:stretch/>
        </p:blipFill>
        <p:spPr>
          <a:xfrm>
            <a:off x="321724" y="321732"/>
            <a:ext cx="7086768" cy="6214533"/>
          </a:xfrm>
          <a:prstGeom prst="rect">
            <a:avLst/>
          </a:prstGeom>
        </p:spPr>
      </p:pic>
      <p:pic>
        <p:nvPicPr>
          <p:cNvPr id="2" name="Picture 1" descr="A picture containing tree, outdoor, plant&#10;&#10;Description automatically generated">
            <a:extLst>
              <a:ext uri="{FF2B5EF4-FFF2-40B4-BE49-F238E27FC236}">
                <a16:creationId xmlns:a16="http://schemas.microsoft.com/office/drawing/2014/main" id="{B5C724DA-0D33-FF7D-DC5C-70E558FAEAA3}"/>
              </a:ext>
            </a:extLst>
          </p:cNvPr>
          <p:cNvPicPr>
            <a:picLocks noChangeAspect="1"/>
          </p:cNvPicPr>
          <p:nvPr/>
        </p:nvPicPr>
        <p:blipFill rotWithShape="1">
          <a:blip r:embed="rId3">
            <a:extLst>
              <a:ext uri="{28A0092B-C50C-407E-A947-70E740481C1C}">
                <a14:useLocalDpi xmlns:a14="http://schemas.microsoft.com/office/drawing/2010/main" val="0"/>
              </a:ext>
            </a:extLst>
          </a:blip>
          <a:srcRect l="4725" r="1507" b="-2"/>
          <a:stretch/>
        </p:blipFill>
        <p:spPr>
          <a:xfrm>
            <a:off x="7499948" y="321732"/>
            <a:ext cx="4370327" cy="6214533"/>
          </a:xfrm>
          <a:prstGeom prst="rect">
            <a:avLst/>
          </a:prstGeom>
        </p:spPr>
      </p:pic>
    </p:spTree>
    <p:extLst>
      <p:ext uri="{BB962C8B-B14F-4D97-AF65-F5344CB8AC3E}">
        <p14:creationId xmlns:p14="http://schemas.microsoft.com/office/powerpoint/2010/main" val="3340292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3" name="Picture 2" descr="A tree with a twisted trunk&#10;&#10;Description automatically generated">
            <a:extLst>
              <a:ext uri="{FF2B5EF4-FFF2-40B4-BE49-F238E27FC236}">
                <a16:creationId xmlns:a16="http://schemas.microsoft.com/office/drawing/2014/main" id="{B3095B4A-50E8-B88B-CAF9-19D5B902DCFD}"/>
              </a:ext>
            </a:extLst>
          </p:cNvPr>
          <p:cNvPicPr>
            <a:picLocks noChangeAspect="1"/>
          </p:cNvPicPr>
          <p:nvPr/>
        </p:nvPicPr>
        <p:blipFill>
          <a:blip r:embed="rId2"/>
          <a:stretch>
            <a:fillRect/>
          </a:stretch>
        </p:blipFill>
        <p:spPr>
          <a:xfrm>
            <a:off x="7048500" y="0"/>
            <a:ext cx="5143500" cy="6858000"/>
          </a:xfrm>
          <a:prstGeom prst="rect">
            <a:avLst/>
          </a:prstGeom>
        </p:spPr>
      </p:pic>
      <p:sp>
        <p:nvSpPr>
          <p:cNvPr id="4" name="TextBox 3">
            <a:extLst>
              <a:ext uri="{FF2B5EF4-FFF2-40B4-BE49-F238E27FC236}">
                <a16:creationId xmlns:a16="http://schemas.microsoft.com/office/drawing/2014/main" id="{8EFE0356-7F06-345F-8E6F-9EAC7A68C701}"/>
              </a:ext>
            </a:extLst>
          </p:cNvPr>
          <p:cNvSpPr txBox="1"/>
          <p:nvPr/>
        </p:nvSpPr>
        <p:spPr>
          <a:xfrm>
            <a:off x="440266" y="1068452"/>
            <a:ext cx="5143500" cy="3572260"/>
          </a:xfrm>
          <a:prstGeom prst="rect">
            <a:avLst/>
          </a:prstGeom>
          <a:noFill/>
        </p:spPr>
        <p:txBody>
          <a:bodyPr wrap="square">
            <a:spAutoFit/>
          </a:bodyPr>
          <a:lstStyle/>
          <a:p>
            <a:pPr defTabSz="914400">
              <a:lnSpc>
                <a:spcPct val="90000"/>
              </a:lnSpc>
              <a:spcBef>
                <a:spcPts val="1000"/>
              </a:spcBef>
              <a:buClr>
                <a:schemeClr val="accent2"/>
              </a:buClr>
            </a:pPr>
            <a:r>
              <a:rPr lang="en-US" sz="2200" b="0" i="1" u="none" strike="noStrike" dirty="0" err="1">
                <a:effectLst/>
                <a:latin typeface="Times New Roman" panose="02020603050405020304" pitchFamily="18" charset="0"/>
                <a:cs typeface="Times New Roman" panose="02020603050405020304" pitchFamily="18" charset="0"/>
              </a:rPr>
              <a:t>Ecognosis</a:t>
            </a:r>
            <a:r>
              <a:rPr lang="en-US" sz="2200" b="0" i="1" u="none" strike="noStrike" dirty="0">
                <a:effectLst/>
                <a:latin typeface="Times New Roman" panose="02020603050405020304" pitchFamily="18" charset="0"/>
                <a:cs typeface="Times New Roman" panose="02020603050405020304" pitchFamily="18" charset="0"/>
              </a:rPr>
              <a:t> is like a knowing that knows itself. Knowing in a loop; a weird knowing. Weird from the Old Norse, </a:t>
            </a:r>
            <a:r>
              <a:rPr lang="en-US" sz="2200" b="0" i="1" u="none" strike="noStrike" dirty="0" err="1">
                <a:effectLst/>
                <a:latin typeface="Times New Roman" panose="02020603050405020304" pitchFamily="18" charset="0"/>
                <a:cs typeface="Times New Roman" panose="02020603050405020304" pitchFamily="18" charset="0"/>
              </a:rPr>
              <a:t>urth</a:t>
            </a:r>
            <a:r>
              <a:rPr lang="en-US" sz="2200" b="0" i="1" u="none" strike="noStrike" dirty="0">
                <a:effectLst/>
                <a:latin typeface="Times New Roman" panose="02020603050405020304" pitchFamily="18" charset="0"/>
                <a:cs typeface="Times New Roman" panose="02020603050405020304" pitchFamily="18" charset="0"/>
              </a:rPr>
              <a:t>, meaning twisted, in a </a:t>
            </a:r>
            <a:r>
              <a:rPr lang="en-US" sz="2200" b="0" i="1" u="none" strike="noStrike" dirty="0" err="1">
                <a:effectLst/>
                <a:latin typeface="Times New Roman" panose="02020603050405020304" pitchFamily="18" charset="0"/>
                <a:cs typeface="Times New Roman" panose="02020603050405020304" pitchFamily="18" charset="0"/>
              </a:rPr>
              <a:t>loop.The</a:t>
            </a:r>
            <a:r>
              <a:rPr lang="en-US" sz="2200" b="0" i="1" u="none" strike="noStrike" dirty="0">
                <a:effectLst/>
                <a:latin typeface="Times New Roman" panose="02020603050405020304" pitchFamily="18" charset="0"/>
                <a:cs typeface="Times New Roman" panose="02020603050405020304" pitchFamily="18" charset="0"/>
              </a:rPr>
              <a:t> less well-known noun weird means destiny or magical power, and by extension the wielders of that power, the Fates or </a:t>
            </a:r>
            <a:r>
              <a:rPr lang="en-US" sz="2200" b="0" i="1" u="none" strike="noStrike" dirty="0" err="1">
                <a:effectLst/>
                <a:latin typeface="Times New Roman" panose="02020603050405020304" pitchFamily="18" charset="0"/>
                <a:cs typeface="Times New Roman" panose="02020603050405020304" pitchFamily="18" charset="0"/>
              </a:rPr>
              <a:t>Norns</a:t>
            </a:r>
            <a:r>
              <a:rPr lang="en-US" sz="2200" b="0" i="1" u="none" strike="noStrike" dirty="0">
                <a:effectLst/>
                <a:latin typeface="Times New Roman" panose="02020603050405020304" pitchFamily="18" charset="0"/>
                <a:cs typeface="Times New Roman" panose="02020603050405020304" pitchFamily="18" charset="0"/>
              </a:rPr>
              <a:t>. In this sense weird is connected with worth, not the noun but the verb, which has to do with happening or becoming.</a:t>
            </a:r>
          </a:p>
          <a:p>
            <a:pPr defTabSz="914400">
              <a:lnSpc>
                <a:spcPct val="90000"/>
              </a:lnSpc>
              <a:spcBef>
                <a:spcPts val="1000"/>
              </a:spcBef>
              <a:buClr>
                <a:schemeClr val="accent2"/>
              </a:buClr>
            </a:pPr>
            <a:r>
              <a:rPr lang="en-US" sz="2200" i="1" dirty="0">
                <a:latin typeface="Times New Roman" panose="02020603050405020304" pitchFamily="18" charset="0"/>
                <a:cs typeface="Times New Roman" panose="02020603050405020304" pitchFamily="18" charset="0"/>
              </a:rPr>
              <a:t>Tim Morton, Dark Ecology</a:t>
            </a:r>
            <a:endParaRPr lang="en-US" sz="2200" b="0" i="1" u="none" strike="noStrike"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12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Picture 1" descr="A picture containing hot pepper, pepper, tree, outdoor&#10;&#10;Description automatically generated">
            <a:extLst>
              <a:ext uri="{FF2B5EF4-FFF2-40B4-BE49-F238E27FC236}">
                <a16:creationId xmlns:a16="http://schemas.microsoft.com/office/drawing/2014/main" id="{A254D52B-F397-0233-D3AF-C0311974C59C}"/>
              </a:ext>
            </a:extLst>
          </p:cNvPr>
          <p:cNvPicPr>
            <a:picLocks noChangeAspect="1"/>
          </p:cNvPicPr>
          <p:nvPr/>
        </p:nvPicPr>
        <p:blipFill>
          <a:blip r:embed="rId2"/>
          <a:stretch>
            <a:fillRect/>
          </a:stretch>
        </p:blipFill>
        <p:spPr>
          <a:xfrm>
            <a:off x="0" y="0"/>
            <a:ext cx="5486882" cy="6858000"/>
          </a:xfrm>
          <a:prstGeom prst="rect">
            <a:avLst/>
          </a:prstGeom>
        </p:spPr>
      </p:pic>
      <p:pic>
        <p:nvPicPr>
          <p:cNvPr id="3" name="Picture 2" descr="A red object with a sun shining through it&#10;&#10;Description automatically generated">
            <a:extLst>
              <a:ext uri="{FF2B5EF4-FFF2-40B4-BE49-F238E27FC236}">
                <a16:creationId xmlns:a16="http://schemas.microsoft.com/office/drawing/2014/main" id="{AD3A00B1-36E0-412B-A9CB-DB3945F65CD6}"/>
              </a:ext>
            </a:extLst>
          </p:cNvPr>
          <p:cNvPicPr>
            <a:picLocks noChangeAspect="1"/>
          </p:cNvPicPr>
          <p:nvPr/>
        </p:nvPicPr>
        <p:blipFill>
          <a:blip r:embed="rId3"/>
          <a:stretch>
            <a:fillRect/>
          </a:stretch>
        </p:blipFill>
        <p:spPr>
          <a:xfrm>
            <a:off x="5324462" y="0"/>
            <a:ext cx="6867538" cy="6858000"/>
          </a:xfrm>
          <a:prstGeom prst="rect">
            <a:avLst/>
          </a:prstGeom>
        </p:spPr>
      </p:pic>
    </p:spTree>
    <p:extLst>
      <p:ext uri="{BB962C8B-B14F-4D97-AF65-F5344CB8AC3E}">
        <p14:creationId xmlns:p14="http://schemas.microsoft.com/office/powerpoint/2010/main" val="1482523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3" name="Picture 2" descr="A group of trees with a group of people in the background&#10;&#10;Description automatically generated">
            <a:extLst>
              <a:ext uri="{FF2B5EF4-FFF2-40B4-BE49-F238E27FC236}">
                <a16:creationId xmlns:a16="http://schemas.microsoft.com/office/drawing/2014/main" id="{5810FF36-7C5C-F33C-F66F-84501C31951E}"/>
              </a:ext>
            </a:extLst>
          </p:cNvPr>
          <p:cNvPicPr>
            <a:picLocks noChangeAspect="1"/>
          </p:cNvPicPr>
          <p:nvPr/>
        </p:nvPicPr>
        <p:blipFill rotWithShape="1">
          <a:blip r:embed="rId2"/>
          <a:srcRect t="4815" b="20185"/>
          <a:stretch/>
        </p:blipFill>
        <p:spPr>
          <a:xfrm>
            <a:off x="20" y="10"/>
            <a:ext cx="12191980" cy="6857990"/>
          </a:xfrm>
          <a:prstGeom prst="rect">
            <a:avLst/>
          </a:prstGeom>
        </p:spPr>
      </p:pic>
    </p:spTree>
    <p:extLst>
      <p:ext uri="{BB962C8B-B14F-4D97-AF65-F5344CB8AC3E}">
        <p14:creationId xmlns:p14="http://schemas.microsoft.com/office/powerpoint/2010/main" val="3302418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purple sculpture in the air&#10;&#10;Description automatically generated">
            <a:extLst>
              <a:ext uri="{FF2B5EF4-FFF2-40B4-BE49-F238E27FC236}">
                <a16:creationId xmlns:a16="http://schemas.microsoft.com/office/drawing/2014/main" id="{604626CF-C41E-C90F-3053-9F2204BE4E90}"/>
              </a:ext>
            </a:extLst>
          </p:cNvPr>
          <p:cNvPicPr>
            <a:picLocks noChangeAspect="1"/>
          </p:cNvPicPr>
          <p:nvPr/>
        </p:nvPicPr>
        <p:blipFill rotWithShape="1">
          <a:blip r:embed="rId2"/>
          <a:srcRect t="5944" r="2" b="7270"/>
          <a:stretch/>
        </p:blipFill>
        <p:spPr>
          <a:xfrm>
            <a:off x="321724" y="321732"/>
            <a:ext cx="5728548" cy="6214533"/>
          </a:xfrm>
          <a:prstGeom prst="rect">
            <a:avLst/>
          </a:prstGeom>
        </p:spPr>
      </p:pic>
      <p:pic>
        <p:nvPicPr>
          <p:cNvPr id="2" name="Picture 1" descr="A picture containing tree, outdoor, purple&#10;&#10;Description automatically generated">
            <a:extLst>
              <a:ext uri="{FF2B5EF4-FFF2-40B4-BE49-F238E27FC236}">
                <a16:creationId xmlns:a16="http://schemas.microsoft.com/office/drawing/2014/main" id="{BCA30240-649D-FF0D-FB8F-945CE6103DA9}"/>
              </a:ext>
            </a:extLst>
          </p:cNvPr>
          <p:cNvPicPr>
            <a:picLocks noChangeAspect="1"/>
          </p:cNvPicPr>
          <p:nvPr/>
        </p:nvPicPr>
        <p:blipFill rotWithShape="1">
          <a:blip r:embed="rId3"/>
          <a:srcRect t="420" r="2" b="12795"/>
          <a:stretch/>
        </p:blipFill>
        <p:spPr>
          <a:xfrm>
            <a:off x="6141728" y="321732"/>
            <a:ext cx="5728547" cy="6214533"/>
          </a:xfrm>
          <a:prstGeom prst="rect">
            <a:avLst/>
          </a:prstGeom>
        </p:spPr>
      </p:pic>
    </p:spTree>
    <p:extLst>
      <p:ext uri="{BB962C8B-B14F-4D97-AF65-F5344CB8AC3E}">
        <p14:creationId xmlns:p14="http://schemas.microsoft.com/office/powerpoint/2010/main" val="2107209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descr="A picture containing tree, outdoor, plant, wood&#10;&#10;Description automatically generated">
            <a:extLst>
              <a:ext uri="{FF2B5EF4-FFF2-40B4-BE49-F238E27FC236}">
                <a16:creationId xmlns:a16="http://schemas.microsoft.com/office/drawing/2014/main" id="{B4D36E97-A87E-CF49-AF2F-CF1B439F1F39}"/>
              </a:ext>
            </a:extLst>
          </p:cNvPr>
          <p:cNvPicPr>
            <a:picLocks noChangeAspect="1"/>
          </p:cNvPicPr>
          <p:nvPr/>
        </p:nvPicPr>
        <p:blipFill rotWithShape="1">
          <a:blip r:embed="rId2"/>
          <a:srcRect t="16181" r="-1" b="13665"/>
          <a:stretch/>
        </p:blipFill>
        <p:spPr>
          <a:xfrm>
            <a:off x="321724" y="321732"/>
            <a:ext cx="7086768" cy="6214533"/>
          </a:xfrm>
          <a:prstGeom prst="rect">
            <a:avLst/>
          </a:prstGeom>
        </p:spPr>
      </p:pic>
      <p:pic>
        <p:nvPicPr>
          <p:cNvPr id="3" name="Picture 2" descr="A blue rope from a tree&#10;&#10;Description automatically generated">
            <a:extLst>
              <a:ext uri="{FF2B5EF4-FFF2-40B4-BE49-F238E27FC236}">
                <a16:creationId xmlns:a16="http://schemas.microsoft.com/office/drawing/2014/main" id="{90317727-367D-C05B-A938-5086E4A5A5B8}"/>
              </a:ext>
            </a:extLst>
          </p:cNvPr>
          <p:cNvPicPr>
            <a:picLocks noChangeAspect="1"/>
          </p:cNvPicPr>
          <p:nvPr/>
        </p:nvPicPr>
        <p:blipFill rotWithShape="1">
          <a:blip r:embed="rId3"/>
          <a:srcRect l="8035" r="4332" b="-2"/>
          <a:stretch/>
        </p:blipFill>
        <p:spPr>
          <a:xfrm>
            <a:off x="7499948" y="321732"/>
            <a:ext cx="4370327" cy="6214533"/>
          </a:xfrm>
          <a:prstGeom prst="rect">
            <a:avLst/>
          </a:prstGeom>
        </p:spPr>
      </p:pic>
    </p:spTree>
    <p:extLst>
      <p:ext uri="{BB962C8B-B14F-4D97-AF65-F5344CB8AC3E}">
        <p14:creationId xmlns:p14="http://schemas.microsoft.com/office/powerpoint/2010/main" val="2962544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4" name="Picture 3" descr="A picture containing clothes&#10;&#10;Description automatically generated">
            <a:extLst>
              <a:ext uri="{FF2B5EF4-FFF2-40B4-BE49-F238E27FC236}">
                <a16:creationId xmlns:a16="http://schemas.microsoft.com/office/drawing/2014/main" id="{1CAB1AF0-312A-A951-3051-C6418F621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 y="0"/>
            <a:ext cx="6747935" cy="6747935"/>
          </a:xfrm>
          <a:prstGeom prst="rect">
            <a:avLst/>
          </a:prstGeom>
        </p:spPr>
      </p:pic>
      <p:sp>
        <p:nvSpPr>
          <p:cNvPr id="6" name="TextBox 5">
            <a:extLst>
              <a:ext uri="{FF2B5EF4-FFF2-40B4-BE49-F238E27FC236}">
                <a16:creationId xmlns:a16="http://schemas.microsoft.com/office/drawing/2014/main" id="{3D89138C-06D1-620C-83F3-07B85687B47D}"/>
              </a:ext>
            </a:extLst>
          </p:cNvPr>
          <p:cNvSpPr txBox="1"/>
          <p:nvPr/>
        </p:nvSpPr>
        <p:spPr>
          <a:xfrm>
            <a:off x="7324875" y="1757438"/>
            <a:ext cx="4562325" cy="2308324"/>
          </a:xfrm>
          <a:prstGeom prst="rect">
            <a:avLst/>
          </a:prstGeom>
          <a:noFill/>
        </p:spPr>
        <p:txBody>
          <a:bodyPr wrap="square">
            <a:spAutoFit/>
          </a:bodyPr>
          <a:lstStyle/>
          <a:p>
            <a:pPr marL="91440" marR="91440">
              <a:spcBef>
                <a:spcPts val="0"/>
              </a:spcBef>
              <a:spcAft>
                <a:spcPts val="0"/>
              </a:spcAft>
            </a:pPr>
            <a:r>
              <a:rPr lang="en-US" sz="1800" dirty="0">
                <a:solidFill>
                  <a:srgbClr val="1A1A1A"/>
                </a:solidFill>
                <a:effectLst/>
                <a:latin typeface="Times New Roman" panose="02020603050405020304" pitchFamily="18" charset="0"/>
                <a:ea typeface="Times New Roman" panose="02020603050405020304" pitchFamily="18" charset="0"/>
              </a:rPr>
              <a:t>The thought manifests as the word;</a:t>
            </a:r>
            <a:endParaRPr lang="en-US" sz="2800" dirty="0">
              <a:effectLst/>
              <a:latin typeface="Times New Roman" panose="02020603050405020304" pitchFamily="18" charset="0"/>
              <a:ea typeface="Times New Roman" panose="02020603050405020304" pitchFamily="18" charset="0"/>
            </a:endParaRPr>
          </a:p>
          <a:p>
            <a:pPr marL="91440" marR="91440">
              <a:spcBef>
                <a:spcPts val="0"/>
              </a:spcBef>
              <a:spcAft>
                <a:spcPts val="0"/>
              </a:spcAft>
            </a:pPr>
            <a:r>
              <a:rPr lang="en-US" sz="1800" dirty="0">
                <a:solidFill>
                  <a:srgbClr val="1A1A1A"/>
                </a:solidFill>
                <a:effectLst/>
                <a:latin typeface="Times New Roman" panose="02020603050405020304" pitchFamily="18" charset="0"/>
                <a:ea typeface="Times New Roman" panose="02020603050405020304" pitchFamily="18" charset="0"/>
              </a:rPr>
              <a:t>The word manifests as the deed;</a:t>
            </a:r>
            <a:endParaRPr lang="en-US" sz="2800" dirty="0">
              <a:effectLst/>
              <a:latin typeface="Times New Roman" panose="02020603050405020304" pitchFamily="18" charset="0"/>
              <a:ea typeface="Times New Roman" panose="02020603050405020304" pitchFamily="18" charset="0"/>
            </a:endParaRPr>
          </a:p>
          <a:p>
            <a:pPr marL="91440" marR="91440">
              <a:spcBef>
                <a:spcPts val="0"/>
              </a:spcBef>
              <a:spcAft>
                <a:spcPts val="0"/>
              </a:spcAft>
            </a:pPr>
            <a:r>
              <a:rPr lang="en-US" sz="1800" dirty="0">
                <a:solidFill>
                  <a:srgbClr val="1A1A1A"/>
                </a:solidFill>
                <a:effectLst/>
                <a:latin typeface="Times New Roman" panose="02020603050405020304" pitchFamily="18" charset="0"/>
                <a:ea typeface="Times New Roman" panose="02020603050405020304" pitchFamily="18" charset="0"/>
              </a:rPr>
              <a:t>The deed develops into habit;</a:t>
            </a:r>
            <a:endParaRPr lang="en-US" sz="2800" dirty="0">
              <a:effectLst/>
              <a:latin typeface="Times New Roman" panose="02020603050405020304" pitchFamily="18" charset="0"/>
              <a:ea typeface="Times New Roman" panose="02020603050405020304" pitchFamily="18" charset="0"/>
            </a:endParaRPr>
          </a:p>
          <a:p>
            <a:pPr marL="91440" marR="91440">
              <a:spcBef>
                <a:spcPts val="0"/>
              </a:spcBef>
              <a:spcAft>
                <a:spcPts val="0"/>
              </a:spcAft>
            </a:pPr>
            <a:r>
              <a:rPr lang="en-US" sz="1800" dirty="0">
                <a:solidFill>
                  <a:srgbClr val="1A1A1A"/>
                </a:solidFill>
                <a:effectLst/>
                <a:latin typeface="Times New Roman" panose="02020603050405020304" pitchFamily="18" charset="0"/>
                <a:ea typeface="Times New Roman" panose="02020603050405020304" pitchFamily="18" charset="0"/>
              </a:rPr>
              <a:t>The habit hardens into character.</a:t>
            </a:r>
            <a:endParaRPr lang="en-US" sz="2800" dirty="0">
              <a:effectLst/>
              <a:latin typeface="Times New Roman" panose="02020603050405020304" pitchFamily="18" charset="0"/>
              <a:ea typeface="Times New Roman" panose="02020603050405020304" pitchFamily="18" charset="0"/>
            </a:endParaRPr>
          </a:p>
          <a:p>
            <a:pPr marL="91440" marR="91440">
              <a:spcBef>
                <a:spcPts val="0"/>
              </a:spcBef>
              <a:spcAft>
                <a:spcPts val="0"/>
              </a:spcAft>
            </a:pPr>
            <a:r>
              <a:rPr lang="en-US" sz="1800" dirty="0">
                <a:solidFill>
                  <a:srgbClr val="1A1A1A"/>
                </a:solidFill>
                <a:effectLst/>
                <a:latin typeface="Times New Roman" panose="02020603050405020304" pitchFamily="18" charset="0"/>
                <a:ea typeface="Times New Roman" panose="02020603050405020304" pitchFamily="18" charset="0"/>
              </a:rPr>
              <a:t>As the shadow follows the body,</a:t>
            </a:r>
            <a:endParaRPr lang="en-US" sz="2800" dirty="0">
              <a:effectLst/>
              <a:latin typeface="Times New Roman" panose="02020603050405020304" pitchFamily="18" charset="0"/>
              <a:ea typeface="Times New Roman" panose="02020603050405020304" pitchFamily="18" charset="0"/>
            </a:endParaRPr>
          </a:p>
          <a:p>
            <a:pPr marL="91440" marR="91440">
              <a:spcBef>
                <a:spcPts val="0"/>
              </a:spcBef>
              <a:spcAft>
                <a:spcPts val="0"/>
              </a:spcAft>
            </a:pPr>
            <a:r>
              <a:rPr lang="en-US" sz="1800" dirty="0">
                <a:solidFill>
                  <a:srgbClr val="1A1A1A"/>
                </a:solidFill>
                <a:effectLst/>
                <a:latin typeface="Times New Roman" panose="02020603050405020304" pitchFamily="18" charset="0"/>
                <a:ea typeface="Times New Roman" panose="02020603050405020304" pitchFamily="18" charset="0"/>
              </a:rPr>
              <a:t>As we think, so we become.</a:t>
            </a:r>
            <a:endParaRPr lang="en-US" sz="2800" dirty="0">
              <a:effectLst/>
              <a:latin typeface="Times New Roman" panose="02020603050405020304" pitchFamily="18" charset="0"/>
              <a:ea typeface="Times New Roman" panose="02020603050405020304" pitchFamily="18" charset="0"/>
            </a:endParaRPr>
          </a:p>
          <a:p>
            <a:pPr marL="91440" marR="91440">
              <a:spcBef>
                <a:spcPts val="0"/>
              </a:spcBef>
              <a:spcAft>
                <a:spcPts val="0"/>
              </a:spcAft>
            </a:pPr>
            <a:r>
              <a:rPr lang="en-US" sz="1800" dirty="0">
                <a:solidFill>
                  <a:srgbClr val="1A1A1A"/>
                </a:solidFill>
                <a:effectLst/>
                <a:latin typeface="Times New Roman" panose="02020603050405020304" pitchFamily="18" charset="0"/>
                <a:ea typeface="Times New Roman" panose="02020603050405020304" pitchFamily="18" charset="0"/>
              </a:rPr>
              <a:t>Dhammapada (in Anderson 2012 131)</a:t>
            </a:r>
            <a:endParaRPr lang="en-US" sz="2800" dirty="0">
              <a:effectLst/>
              <a:latin typeface="Times New Roman" panose="02020603050405020304" pitchFamily="18" charset="0"/>
              <a:ea typeface="Times New Roman" panose="02020603050405020304" pitchFamily="18" charset="0"/>
            </a:endParaRPr>
          </a:p>
          <a:p>
            <a:pPr marL="91440" marR="9144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descr="A tree with colorful leaves&#10;&#10;Description automatically generated with low confidence">
            <a:extLst>
              <a:ext uri="{FF2B5EF4-FFF2-40B4-BE49-F238E27FC236}">
                <a16:creationId xmlns:a16="http://schemas.microsoft.com/office/drawing/2014/main" id="{D9F0F330-2BA0-AE71-93EE-7AC20C872E82}"/>
              </a:ext>
            </a:extLst>
          </p:cNvPr>
          <p:cNvPicPr>
            <a:picLocks noChangeAspect="1"/>
          </p:cNvPicPr>
          <p:nvPr/>
        </p:nvPicPr>
        <p:blipFill rotWithShape="1">
          <a:blip r:embed="rId2"/>
          <a:srcRect t="4619" r="2" b="8595"/>
          <a:stretch/>
        </p:blipFill>
        <p:spPr>
          <a:xfrm>
            <a:off x="321724" y="321732"/>
            <a:ext cx="5728548" cy="6214533"/>
          </a:xfrm>
          <a:prstGeom prst="rect">
            <a:avLst/>
          </a:prstGeom>
        </p:spPr>
      </p:pic>
      <p:pic>
        <p:nvPicPr>
          <p:cNvPr id="4" name="Picture 3" descr="Close-up of colorful threads&#10;&#10;Description automatically generated">
            <a:extLst>
              <a:ext uri="{FF2B5EF4-FFF2-40B4-BE49-F238E27FC236}">
                <a16:creationId xmlns:a16="http://schemas.microsoft.com/office/drawing/2014/main" id="{0C9D7EAA-5B8F-E17E-96D0-1C2ACF04B71C}"/>
              </a:ext>
            </a:extLst>
          </p:cNvPr>
          <p:cNvPicPr>
            <a:picLocks noChangeAspect="1"/>
          </p:cNvPicPr>
          <p:nvPr/>
        </p:nvPicPr>
        <p:blipFill rotWithShape="1">
          <a:blip r:embed="rId3"/>
          <a:srcRect t="2974" r="-1" b="15663"/>
          <a:stretch/>
        </p:blipFill>
        <p:spPr>
          <a:xfrm>
            <a:off x="6141728" y="321732"/>
            <a:ext cx="5728547" cy="6214533"/>
          </a:xfrm>
          <a:prstGeom prst="rect">
            <a:avLst/>
          </a:prstGeom>
        </p:spPr>
      </p:pic>
      <p:sp>
        <p:nvSpPr>
          <p:cNvPr id="3" name="TextBox 2">
            <a:extLst>
              <a:ext uri="{FF2B5EF4-FFF2-40B4-BE49-F238E27FC236}">
                <a16:creationId xmlns:a16="http://schemas.microsoft.com/office/drawing/2014/main" id="{219F5CCB-A7F1-FA87-83C6-C5F8E25F215C}"/>
              </a:ext>
            </a:extLst>
          </p:cNvPr>
          <p:cNvSpPr txBox="1"/>
          <p:nvPr/>
        </p:nvSpPr>
        <p:spPr>
          <a:xfrm>
            <a:off x="9025467" y="3708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35234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descr="A tree with many colored ropes&#10;&#10;Description automatically generated">
            <a:extLst>
              <a:ext uri="{FF2B5EF4-FFF2-40B4-BE49-F238E27FC236}">
                <a16:creationId xmlns:a16="http://schemas.microsoft.com/office/drawing/2014/main" id="{FAFE9C80-9EA7-9DAF-1296-58658A27A516}"/>
              </a:ext>
            </a:extLst>
          </p:cNvPr>
          <p:cNvPicPr>
            <a:picLocks noChangeAspect="1"/>
          </p:cNvPicPr>
          <p:nvPr/>
        </p:nvPicPr>
        <p:blipFill rotWithShape="1">
          <a:blip r:embed="rId2"/>
          <a:srcRect t="29647" r="-1" b="25212"/>
          <a:stretch/>
        </p:blipFill>
        <p:spPr>
          <a:xfrm>
            <a:off x="20" y="10"/>
            <a:ext cx="12191980" cy="6857990"/>
          </a:xfrm>
          <a:prstGeom prst="rect">
            <a:avLst/>
          </a:prstGeom>
        </p:spPr>
      </p:pic>
    </p:spTree>
    <p:extLst>
      <p:ext uri="{BB962C8B-B14F-4D97-AF65-F5344CB8AC3E}">
        <p14:creationId xmlns:p14="http://schemas.microsoft.com/office/powerpoint/2010/main" val="1359119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462AA01-7150-C676-1E9C-DA80DD4B3F09}"/>
              </a:ext>
            </a:extLst>
          </p:cNvPr>
          <p:cNvPicPr>
            <a:picLocks noChangeAspect="1"/>
          </p:cNvPicPr>
          <p:nvPr/>
        </p:nvPicPr>
        <p:blipFill rotWithShape="1">
          <a:blip r:embed="rId2"/>
          <a:srcRect t="18637" r="-1" b="-1"/>
          <a:stretch/>
        </p:blipFill>
        <p:spPr>
          <a:xfrm>
            <a:off x="321724" y="321732"/>
            <a:ext cx="5728548" cy="6214533"/>
          </a:xfrm>
          <a:prstGeom prst="rect">
            <a:avLst/>
          </a:prstGeom>
        </p:spPr>
      </p:pic>
      <p:pic>
        <p:nvPicPr>
          <p:cNvPr id="5" name="Picture 4">
            <a:extLst>
              <a:ext uri="{FF2B5EF4-FFF2-40B4-BE49-F238E27FC236}">
                <a16:creationId xmlns:a16="http://schemas.microsoft.com/office/drawing/2014/main" id="{0B33E884-4291-D444-810A-01CA3C5B16BF}"/>
              </a:ext>
            </a:extLst>
          </p:cNvPr>
          <p:cNvPicPr>
            <a:picLocks noChangeAspect="1"/>
          </p:cNvPicPr>
          <p:nvPr/>
        </p:nvPicPr>
        <p:blipFill rotWithShape="1">
          <a:blip r:embed="rId3"/>
          <a:srcRect t="8837" r="-1" b="9800"/>
          <a:stretch/>
        </p:blipFill>
        <p:spPr>
          <a:xfrm>
            <a:off x="6141728" y="321732"/>
            <a:ext cx="5728547" cy="6214533"/>
          </a:xfrm>
          <a:prstGeom prst="rect">
            <a:avLst/>
          </a:prstGeom>
        </p:spPr>
      </p:pic>
    </p:spTree>
    <p:extLst>
      <p:ext uri="{BB962C8B-B14F-4D97-AF65-F5344CB8AC3E}">
        <p14:creationId xmlns:p14="http://schemas.microsoft.com/office/powerpoint/2010/main" val="411821316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3" name="Picture 2" descr="A tree with many ropes and ropes&#10;&#10;Description automatically generated">
            <a:extLst>
              <a:ext uri="{FF2B5EF4-FFF2-40B4-BE49-F238E27FC236}">
                <a16:creationId xmlns:a16="http://schemas.microsoft.com/office/drawing/2014/main" id="{8B0BE601-AA34-6E24-618F-07528192B57B}"/>
              </a:ext>
            </a:extLst>
          </p:cNvPr>
          <p:cNvPicPr>
            <a:picLocks noChangeAspect="1"/>
          </p:cNvPicPr>
          <p:nvPr/>
        </p:nvPicPr>
        <p:blipFill>
          <a:blip r:embed="rId2"/>
          <a:stretch>
            <a:fillRect/>
          </a:stretch>
        </p:blipFill>
        <p:spPr>
          <a:xfrm>
            <a:off x="3310957" y="0"/>
            <a:ext cx="8881044" cy="6858000"/>
          </a:xfrm>
          <a:prstGeom prst="rect">
            <a:avLst/>
          </a:prstGeom>
        </p:spPr>
      </p:pic>
      <p:pic>
        <p:nvPicPr>
          <p:cNvPr id="2" name="Picture 1" descr="A circular graph with arrows&#10;&#10;Description automatically generated">
            <a:extLst>
              <a:ext uri="{FF2B5EF4-FFF2-40B4-BE49-F238E27FC236}">
                <a16:creationId xmlns:a16="http://schemas.microsoft.com/office/drawing/2014/main" id="{012DCCF4-AF4D-5907-4F19-B768AB5AD00E}"/>
              </a:ext>
            </a:extLst>
          </p:cNvPr>
          <p:cNvPicPr>
            <a:picLocks noChangeAspect="1"/>
          </p:cNvPicPr>
          <p:nvPr/>
        </p:nvPicPr>
        <p:blipFill>
          <a:blip r:embed="rId3"/>
          <a:stretch>
            <a:fillRect/>
          </a:stretch>
        </p:blipFill>
        <p:spPr>
          <a:xfrm>
            <a:off x="0" y="3326312"/>
            <a:ext cx="3310957" cy="3531688"/>
          </a:xfrm>
          <a:prstGeom prst="rect">
            <a:avLst/>
          </a:prstGeom>
        </p:spPr>
      </p:pic>
    </p:spTree>
    <p:extLst>
      <p:ext uri="{BB962C8B-B14F-4D97-AF65-F5344CB8AC3E}">
        <p14:creationId xmlns:p14="http://schemas.microsoft.com/office/powerpoint/2010/main" val="2205983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3" name="Picture 2" descr="A group of people on a string&#10;&#10;Description automatically generated">
            <a:extLst>
              <a:ext uri="{FF2B5EF4-FFF2-40B4-BE49-F238E27FC236}">
                <a16:creationId xmlns:a16="http://schemas.microsoft.com/office/drawing/2014/main" id="{A66DE9CA-75E4-923A-E840-8C1488305C76}"/>
              </a:ext>
            </a:extLst>
          </p:cNvPr>
          <p:cNvPicPr>
            <a:picLocks noChangeAspect="1"/>
          </p:cNvPicPr>
          <p:nvPr/>
        </p:nvPicPr>
        <p:blipFill rotWithShape="1">
          <a:blip r:embed="rId2"/>
          <a:srcRect l="11807" r="46006"/>
          <a:stretch/>
        </p:blipFill>
        <p:spPr>
          <a:xfrm rot="5400000">
            <a:off x="2667000" y="-2667000"/>
            <a:ext cx="6858000" cy="12192000"/>
          </a:xfrm>
          <a:prstGeom prst="rect">
            <a:avLst/>
          </a:prstGeom>
        </p:spPr>
      </p:pic>
    </p:spTree>
    <p:extLst>
      <p:ext uri="{BB962C8B-B14F-4D97-AF65-F5344CB8AC3E}">
        <p14:creationId xmlns:p14="http://schemas.microsoft.com/office/powerpoint/2010/main" val="727569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8B95CD-65B0-D45D-1D8C-4137CF773629}"/>
              </a:ext>
            </a:extLst>
          </p:cNvPr>
          <p:cNvPicPr>
            <a:picLocks noChangeAspect="1"/>
          </p:cNvPicPr>
          <p:nvPr/>
        </p:nvPicPr>
        <p:blipFill rotWithShape="1">
          <a:blip r:embed="rId2"/>
          <a:srcRect t="28441" r="2" b="5791"/>
          <a:stretch/>
        </p:blipFill>
        <p:spPr>
          <a:xfrm>
            <a:off x="321724" y="321732"/>
            <a:ext cx="7086768" cy="6214533"/>
          </a:xfrm>
          <a:prstGeom prst="rect">
            <a:avLst/>
          </a:prstGeom>
        </p:spPr>
      </p:pic>
      <p:pic>
        <p:nvPicPr>
          <p:cNvPr id="3" name="Picture 2" descr="A pile of colorful sticks&#10;&#10;Description automatically generated">
            <a:extLst>
              <a:ext uri="{FF2B5EF4-FFF2-40B4-BE49-F238E27FC236}">
                <a16:creationId xmlns:a16="http://schemas.microsoft.com/office/drawing/2014/main" id="{41499446-3B7B-6D54-79C9-60A8BB4390E6}"/>
              </a:ext>
            </a:extLst>
          </p:cNvPr>
          <p:cNvPicPr>
            <a:picLocks noChangeAspect="1"/>
          </p:cNvPicPr>
          <p:nvPr/>
        </p:nvPicPr>
        <p:blipFill rotWithShape="1">
          <a:blip r:embed="rId3"/>
          <a:srcRect t="3117" r="-2" b="3115"/>
          <a:stretch/>
        </p:blipFill>
        <p:spPr>
          <a:xfrm rot="5400000">
            <a:off x="6577845" y="1243835"/>
            <a:ext cx="6214533" cy="4370327"/>
          </a:xfrm>
          <a:prstGeom prst="rect">
            <a:avLst/>
          </a:prstGeom>
        </p:spPr>
      </p:pic>
    </p:spTree>
    <p:extLst>
      <p:ext uri="{BB962C8B-B14F-4D97-AF65-F5344CB8AC3E}">
        <p14:creationId xmlns:p14="http://schemas.microsoft.com/office/powerpoint/2010/main" val="3431954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tree branch with ropes and string&#10;&#10;Description automatically generated with medium confidence">
            <a:extLst>
              <a:ext uri="{FF2B5EF4-FFF2-40B4-BE49-F238E27FC236}">
                <a16:creationId xmlns:a16="http://schemas.microsoft.com/office/drawing/2014/main" id="{705B1874-BC15-97A9-4DF5-11D8FC4625EA}"/>
              </a:ext>
            </a:extLst>
          </p:cNvPr>
          <p:cNvPicPr>
            <a:picLocks noChangeAspect="1"/>
          </p:cNvPicPr>
          <p:nvPr/>
        </p:nvPicPr>
        <p:blipFill rotWithShape="1">
          <a:blip r:embed="rId2"/>
          <a:srcRect r="15625"/>
          <a:stretch/>
        </p:blipFill>
        <p:spPr>
          <a:xfrm rot="5400000">
            <a:off x="-381000" y="381000"/>
            <a:ext cx="6858000" cy="6096000"/>
          </a:xfrm>
          <a:prstGeom prst="rect">
            <a:avLst/>
          </a:prstGeom>
        </p:spPr>
      </p:pic>
      <p:pic>
        <p:nvPicPr>
          <p:cNvPr id="3" name="Picture 2" descr="A person standing in a field with a colorful snake&#10;&#10;Description automatically generated">
            <a:extLst>
              <a:ext uri="{FF2B5EF4-FFF2-40B4-BE49-F238E27FC236}">
                <a16:creationId xmlns:a16="http://schemas.microsoft.com/office/drawing/2014/main" id="{5550AA0B-CDAD-5F4F-CB2F-3BE8A8E00ED2}"/>
              </a:ext>
            </a:extLst>
          </p:cNvPr>
          <p:cNvPicPr>
            <a:picLocks noChangeAspect="1"/>
          </p:cNvPicPr>
          <p:nvPr/>
        </p:nvPicPr>
        <p:blipFill rotWithShape="1">
          <a:blip r:embed="rId3"/>
          <a:srcRect l="1513" r="14112"/>
          <a:stretch/>
        </p:blipFill>
        <p:spPr>
          <a:xfrm rot="5400000">
            <a:off x="5715000" y="381000"/>
            <a:ext cx="6858000" cy="6096000"/>
          </a:xfrm>
          <a:prstGeom prst="rect">
            <a:avLst/>
          </a:prstGeom>
        </p:spPr>
      </p:pic>
    </p:spTree>
    <p:extLst>
      <p:ext uri="{BB962C8B-B14F-4D97-AF65-F5344CB8AC3E}">
        <p14:creationId xmlns:p14="http://schemas.microsoft.com/office/powerpoint/2010/main" val="3680786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Close-up of hands tying a string&#10;&#10;Description automatically generated">
            <a:extLst>
              <a:ext uri="{FF2B5EF4-FFF2-40B4-BE49-F238E27FC236}">
                <a16:creationId xmlns:a16="http://schemas.microsoft.com/office/drawing/2014/main" id="{F27C6312-80EB-E4FD-CE2B-BD7065F01CEB}"/>
              </a:ext>
            </a:extLst>
          </p:cNvPr>
          <p:cNvPicPr>
            <a:picLocks noChangeAspect="1"/>
          </p:cNvPicPr>
          <p:nvPr/>
        </p:nvPicPr>
        <p:blipFill rotWithShape="1">
          <a:blip r:embed="rId2"/>
          <a:srcRect t="59" b="9941"/>
          <a:stretch/>
        </p:blipFill>
        <p:spPr>
          <a:xfrm>
            <a:off x="20" y="10"/>
            <a:ext cx="6095980" cy="6857990"/>
          </a:xfrm>
          <a:prstGeom prst="rect">
            <a:avLst/>
          </a:prstGeom>
        </p:spPr>
      </p:pic>
      <p:pic>
        <p:nvPicPr>
          <p:cNvPr id="4" name="Picture 3">
            <a:extLst>
              <a:ext uri="{FF2B5EF4-FFF2-40B4-BE49-F238E27FC236}">
                <a16:creationId xmlns:a16="http://schemas.microsoft.com/office/drawing/2014/main" id="{75C31FE8-EDD3-619F-502F-263F380ABB89}"/>
              </a:ext>
            </a:extLst>
          </p:cNvPr>
          <p:cNvPicPr>
            <a:picLocks noChangeAspect="1"/>
          </p:cNvPicPr>
          <p:nvPr/>
        </p:nvPicPr>
        <p:blipFill rotWithShape="1">
          <a:blip r:embed="rId3"/>
          <a:srcRect r="2" b="9721"/>
          <a:stretch/>
        </p:blipFill>
        <p:spPr>
          <a:xfrm>
            <a:off x="6096000" y="10"/>
            <a:ext cx="6096000" cy="6857990"/>
          </a:xfrm>
          <a:prstGeom prst="rect">
            <a:avLst/>
          </a:prstGeom>
        </p:spPr>
      </p:pic>
    </p:spTree>
    <p:extLst>
      <p:ext uri="{BB962C8B-B14F-4D97-AF65-F5344CB8AC3E}">
        <p14:creationId xmlns:p14="http://schemas.microsoft.com/office/powerpoint/2010/main" val="1062366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6AB2E9-8DCF-4B59-F2C5-5C25D902649A}"/>
              </a:ext>
            </a:extLst>
          </p:cNvPr>
          <p:cNvPicPr>
            <a:picLocks noChangeAspect="1"/>
          </p:cNvPicPr>
          <p:nvPr/>
        </p:nvPicPr>
        <p:blipFill rotWithShape="1">
          <a:blip r:embed="rId2"/>
          <a:srcRect l="19748" r="11117" b="-1"/>
          <a:stretch/>
        </p:blipFill>
        <p:spPr>
          <a:xfrm>
            <a:off x="321724" y="321732"/>
            <a:ext cx="5728548" cy="6214533"/>
          </a:xfrm>
          <a:prstGeom prst="rect">
            <a:avLst/>
          </a:prstGeom>
        </p:spPr>
      </p:pic>
      <p:pic>
        <p:nvPicPr>
          <p:cNvPr id="3" name="Picture 2" descr="A large piece of string on grass&#10;&#10;Description automatically generated with medium confidence">
            <a:extLst>
              <a:ext uri="{FF2B5EF4-FFF2-40B4-BE49-F238E27FC236}">
                <a16:creationId xmlns:a16="http://schemas.microsoft.com/office/drawing/2014/main" id="{FBB45FA0-84DB-8A96-F0FF-AAD1E695B5BB}"/>
              </a:ext>
            </a:extLst>
          </p:cNvPr>
          <p:cNvPicPr>
            <a:picLocks noChangeAspect="1"/>
          </p:cNvPicPr>
          <p:nvPr/>
        </p:nvPicPr>
        <p:blipFill rotWithShape="1">
          <a:blip r:embed="rId3"/>
          <a:srcRect t="8514" r="2" b="4700"/>
          <a:stretch/>
        </p:blipFill>
        <p:spPr>
          <a:xfrm>
            <a:off x="6141728" y="321732"/>
            <a:ext cx="5728547" cy="6214533"/>
          </a:xfrm>
          <a:prstGeom prst="rect">
            <a:avLst/>
          </a:prstGeom>
        </p:spPr>
      </p:pic>
    </p:spTree>
    <p:extLst>
      <p:ext uri="{BB962C8B-B14F-4D97-AF65-F5344CB8AC3E}">
        <p14:creationId xmlns:p14="http://schemas.microsoft.com/office/powerpoint/2010/main" val="6475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tree branch with colorful ropes&#10;&#10;Description automatically generated">
            <a:extLst>
              <a:ext uri="{FF2B5EF4-FFF2-40B4-BE49-F238E27FC236}">
                <a16:creationId xmlns:a16="http://schemas.microsoft.com/office/drawing/2014/main" id="{3E2763AE-89D1-B572-9220-4B7186996F04}"/>
              </a:ext>
            </a:extLst>
          </p:cNvPr>
          <p:cNvPicPr>
            <a:picLocks noChangeAspect="1"/>
          </p:cNvPicPr>
          <p:nvPr/>
        </p:nvPicPr>
        <p:blipFill rotWithShape="1">
          <a:blip r:embed="rId2"/>
          <a:srcRect t="4" b="24996"/>
          <a:stretch/>
        </p:blipFill>
        <p:spPr>
          <a:xfrm>
            <a:off x="20" y="10"/>
            <a:ext cx="12191980" cy="6857990"/>
          </a:xfrm>
          <a:prstGeom prst="rect">
            <a:avLst/>
          </a:prstGeom>
        </p:spPr>
      </p:pic>
    </p:spTree>
    <p:extLst>
      <p:ext uri="{BB962C8B-B14F-4D97-AF65-F5344CB8AC3E}">
        <p14:creationId xmlns:p14="http://schemas.microsoft.com/office/powerpoint/2010/main" val="3833959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Picture 1" descr="A picture containing grass, outdoor, sky&#10;&#10;Description automatically generated">
            <a:extLst>
              <a:ext uri="{FF2B5EF4-FFF2-40B4-BE49-F238E27FC236}">
                <a16:creationId xmlns:a16="http://schemas.microsoft.com/office/drawing/2014/main" id="{162AC284-8BF7-77E5-AA8A-8B97FF660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284" y="-1"/>
            <a:ext cx="3752783" cy="6885843"/>
          </a:xfrm>
          <a:prstGeom prst="rect">
            <a:avLst/>
          </a:prstGeom>
        </p:spPr>
      </p:pic>
      <p:pic>
        <p:nvPicPr>
          <p:cNvPr id="3" name="Content Placeholder 18">
            <a:extLst>
              <a:ext uri="{FF2B5EF4-FFF2-40B4-BE49-F238E27FC236}">
                <a16:creationId xmlns:a16="http://schemas.microsoft.com/office/drawing/2014/main" id="{D88E2EA5-1826-157B-82D3-13158A604E08}"/>
              </a:ext>
            </a:extLst>
          </p:cNvPr>
          <p:cNvPicPr>
            <a:picLocks noChangeAspect="1"/>
          </p:cNvPicPr>
          <p:nvPr/>
        </p:nvPicPr>
        <p:blipFill>
          <a:blip r:embed="rId3"/>
          <a:stretch>
            <a:fillRect/>
          </a:stretch>
        </p:blipFill>
        <p:spPr>
          <a:xfrm>
            <a:off x="5278695" y="27842"/>
            <a:ext cx="6913305" cy="6858000"/>
          </a:xfrm>
          <a:prstGeom prst="rect">
            <a:avLst/>
          </a:prstGeom>
        </p:spPr>
      </p:pic>
    </p:spTree>
    <p:extLst>
      <p:ext uri="{BB962C8B-B14F-4D97-AF65-F5344CB8AC3E}">
        <p14:creationId xmlns:p14="http://schemas.microsoft.com/office/powerpoint/2010/main" val="1748395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close up of colorful ropes&#10;&#10;Description automatically generated">
            <a:extLst>
              <a:ext uri="{FF2B5EF4-FFF2-40B4-BE49-F238E27FC236}">
                <a16:creationId xmlns:a16="http://schemas.microsoft.com/office/drawing/2014/main" id="{DB8F9929-EED0-478D-D331-E0991A30CB9B}"/>
              </a:ext>
            </a:extLst>
          </p:cNvPr>
          <p:cNvPicPr>
            <a:picLocks noChangeAspect="1"/>
          </p:cNvPicPr>
          <p:nvPr/>
        </p:nvPicPr>
        <p:blipFill rotWithShape="1">
          <a:blip r:embed="rId2"/>
          <a:srcRect t="10378" b="14622"/>
          <a:stretch/>
        </p:blipFill>
        <p:spPr>
          <a:xfrm>
            <a:off x="20" y="10"/>
            <a:ext cx="12191980" cy="6857990"/>
          </a:xfrm>
          <a:prstGeom prst="rect">
            <a:avLst/>
          </a:prstGeom>
        </p:spPr>
      </p:pic>
    </p:spTree>
    <p:extLst>
      <p:ext uri="{BB962C8B-B14F-4D97-AF65-F5344CB8AC3E}">
        <p14:creationId xmlns:p14="http://schemas.microsoft.com/office/powerpoint/2010/main" val="318483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close up of a tree branch&#10;&#10;Description automatically generated">
            <a:extLst>
              <a:ext uri="{FF2B5EF4-FFF2-40B4-BE49-F238E27FC236}">
                <a16:creationId xmlns:a16="http://schemas.microsoft.com/office/drawing/2014/main" id="{B46FF775-AE89-FC6A-9B8F-75234D584B4E}"/>
              </a:ext>
            </a:extLst>
          </p:cNvPr>
          <p:cNvPicPr>
            <a:picLocks noChangeAspect="1"/>
          </p:cNvPicPr>
          <p:nvPr/>
        </p:nvPicPr>
        <p:blipFill rotWithShape="1">
          <a:blip r:embed="rId2"/>
          <a:srcRect t="22210" r="-1" b="32649"/>
          <a:stretch/>
        </p:blipFill>
        <p:spPr>
          <a:xfrm>
            <a:off x="20" y="10"/>
            <a:ext cx="12191980" cy="6857990"/>
          </a:xfrm>
          <a:prstGeom prst="rect">
            <a:avLst/>
          </a:prstGeom>
        </p:spPr>
      </p:pic>
    </p:spTree>
    <p:extLst>
      <p:ext uri="{BB962C8B-B14F-4D97-AF65-F5344CB8AC3E}">
        <p14:creationId xmlns:p14="http://schemas.microsoft.com/office/powerpoint/2010/main" val="3084995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3" name="Picture 2" descr="A person sitting next to a tree&#10;&#10;Description automatically generated">
            <a:extLst>
              <a:ext uri="{FF2B5EF4-FFF2-40B4-BE49-F238E27FC236}">
                <a16:creationId xmlns:a16="http://schemas.microsoft.com/office/drawing/2014/main" id="{F168E7E5-7BD7-0E60-F306-1CD65AB2ECA1}"/>
              </a:ext>
            </a:extLst>
          </p:cNvPr>
          <p:cNvPicPr>
            <a:picLocks noChangeAspect="1"/>
          </p:cNvPicPr>
          <p:nvPr/>
        </p:nvPicPr>
        <p:blipFill rotWithShape="1">
          <a:blip r:embed="rId2"/>
          <a:srcRect l="18027" r="39786"/>
          <a:stretch/>
        </p:blipFill>
        <p:spPr>
          <a:xfrm rot="5400000">
            <a:off x="2667000" y="-2667000"/>
            <a:ext cx="6858000" cy="12192000"/>
          </a:xfrm>
          <a:prstGeom prst="rect">
            <a:avLst/>
          </a:prstGeom>
        </p:spPr>
      </p:pic>
    </p:spTree>
    <p:extLst>
      <p:ext uri="{BB962C8B-B14F-4D97-AF65-F5344CB8AC3E}">
        <p14:creationId xmlns:p14="http://schemas.microsoft.com/office/powerpoint/2010/main" val="4144154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Close-up of colorful sticks tied together&#10;&#10;Description automatically generated">
            <a:extLst>
              <a:ext uri="{FF2B5EF4-FFF2-40B4-BE49-F238E27FC236}">
                <a16:creationId xmlns:a16="http://schemas.microsoft.com/office/drawing/2014/main" id="{A4DC4EE2-5122-FF69-8276-F35122555355}"/>
              </a:ext>
            </a:extLst>
          </p:cNvPr>
          <p:cNvPicPr>
            <a:picLocks noChangeAspect="1"/>
          </p:cNvPicPr>
          <p:nvPr/>
        </p:nvPicPr>
        <p:blipFill rotWithShape="1">
          <a:blip r:embed="rId2"/>
          <a:srcRect t="24189" r="-1" b="30670"/>
          <a:stretch/>
        </p:blipFill>
        <p:spPr>
          <a:xfrm>
            <a:off x="20" y="10"/>
            <a:ext cx="12191980" cy="6857990"/>
          </a:xfrm>
          <a:prstGeom prst="rect">
            <a:avLst/>
          </a:prstGeom>
        </p:spPr>
      </p:pic>
    </p:spTree>
    <p:extLst>
      <p:ext uri="{BB962C8B-B14F-4D97-AF65-F5344CB8AC3E}">
        <p14:creationId xmlns:p14="http://schemas.microsoft.com/office/powerpoint/2010/main" val="4115745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colorful rope structure on grass&#10;&#10;Description automatically generated">
            <a:extLst>
              <a:ext uri="{FF2B5EF4-FFF2-40B4-BE49-F238E27FC236}">
                <a16:creationId xmlns:a16="http://schemas.microsoft.com/office/drawing/2014/main" id="{513F43A6-B3DB-F429-E545-CCD62849CE62}"/>
              </a:ext>
            </a:extLst>
          </p:cNvPr>
          <p:cNvPicPr>
            <a:picLocks noChangeAspect="1"/>
          </p:cNvPicPr>
          <p:nvPr/>
        </p:nvPicPr>
        <p:blipFill rotWithShape="1">
          <a:blip r:embed="rId2"/>
          <a:srcRect t="3735" b="21265"/>
          <a:stretch/>
        </p:blipFill>
        <p:spPr>
          <a:xfrm>
            <a:off x="20" y="10"/>
            <a:ext cx="12191980" cy="6857990"/>
          </a:xfrm>
          <a:prstGeom prst="rect">
            <a:avLst/>
          </a:prstGeom>
        </p:spPr>
      </p:pic>
    </p:spTree>
    <p:extLst>
      <p:ext uri="{BB962C8B-B14F-4D97-AF65-F5344CB8AC3E}">
        <p14:creationId xmlns:p14="http://schemas.microsoft.com/office/powerpoint/2010/main" val="863468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3" name="Picture 2" descr="A colorful tree branch on grass&#10;&#10;Description automatically generated with medium confidence">
            <a:extLst>
              <a:ext uri="{FF2B5EF4-FFF2-40B4-BE49-F238E27FC236}">
                <a16:creationId xmlns:a16="http://schemas.microsoft.com/office/drawing/2014/main" id="{01214757-E5E1-B972-19E3-728FBFA3DD78}"/>
              </a:ext>
            </a:extLst>
          </p:cNvPr>
          <p:cNvPicPr>
            <a:picLocks noChangeAspect="1"/>
          </p:cNvPicPr>
          <p:nvPr/>
        </p:nvPicPr>
        <p:blipFill rotWithShape="1">
          <a:blip r:embed="rId2"/>
          <a:srcRect t="7432" b="17568"/>
          <a:stretch/>
        </p:blipFill>
        <p:spPr>
          <a:xfrm>
            <a:off x="20" y="10"/>
            <a:ext cx="12191980" cy="6857990"/>
          </a:xfrm>
          <a:prstGeom prst="rect">
            <a:avLst/>
          </a:prstGeom>
        </p:spPr>
      </p:pic>
    </p:spTree>
    <p:extLst>
      <p:ext uri="{BB962C8B-B14F-4D97-AF65-F5344CB8AC3E}">
        <p14:creationId xmlns:p14="http://schemas.microsoft.com/office/powerpoint/2010/main" val="4204605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3" name="Picture 2" descr="A close-up of a tree branch&#10;&#10;Description automatically generated">
            <a:extLst>
              <a:ext uri="{FF2B5EF4-FFF2-40B4-BE49-F238E27FC236}">
                <a16:creationId xmlns:a16="http://schemas.microsoft.com/office/drawing/2014/main" id="{AB0659F8-E9E1-580C-C126-28F3933148F6}"/>
              </a:ext>
            </a:extLst>
          </p:cNvPr>
          <p:cNvPicPr>
            <a:picLocks noChangeAspect="1"/>
          </p:cNvPicPr>
          <p:nvPr/>
        </p:nvPicPr>
        <p:blipFill rotWithShape="1">
          <a:blip r:embed="rId2"/>
          <a:srcRect t="8657" b="16343"/>
          <a:stretch/>
        </p:blipFill>
        <p:spPr>
          <a:xfrm>
            <a:off x="20" y="10"/>
            <a:ext cx="12191980" cy="6857990"/>
          </a:xfrm>
          <a:prstGeom prst="rect">
            <a:avLst/>
          </a:prstGeom>
        </p:spPr>
      </p:pic>
    </p:spTree>
    <p:extLst>
      <p:ext uri="{BB962C8B-B14F-4D97-AF65-F5344CB8AC3E}">
        <p14:creationId xmlns:p14="http://schemas.microsoft.com/office/powerpoint/2010/main" val="28265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3" name="Picture 2" descr="A tree with colorful lights&#10;&#10;Description automatically generated">
            <a:extLst>
              <a:ext uri="{FF2B5EF4-FFF2-40B4-BE49-F238E27FC236}">
                <a16:creationId xmlns:a16="http://schemas.microsoft.com/office/drawing/2014/main" id="{03BF1235-EF9D-C60C-842C-70449916FC45}"/>
              </a:ext>
            </a:extLst>
          </p:cNvPr>
          <p:cNvPicPr>
            <a:picLocks noChangeAspect="1"/>
          </p:cNvPicPr>
          <p:nvPr/>
        </p:nvPicPr>
        <p:blipFill rotWithShape="1">
          <a:blip r:embed="rId2"/>
          <a:srcRect t="2035" b="22965"/>
          <a:stretch/>
        </p:blipFill>
        <p:spPr>
          <a:xfrm>
            <a:off x="20" y="10"/>
            <a:ext cx="12191980" cy="6857990"/>
          </a:xfrm>
          <a:prstGeom prst="rect">
            <a:avLst/>
          </a:prstGeom>
        </p:spPr>
      </p:pic>
    </p:spTree>
    <p:extLst>
      <p:ext uri="{BB962C8B-B14F-4D97-AF65-F5344CB8AC3E}">
        <p14:creationId xmlns:p14="http://schemas.microsoft.com/office/powerpoint/2010/main" val="1289619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EBCE78-59AE-D47D-9A2B-AB012B87268F}"/>
              </a:ext>
            </a:extLst>
          </p:cNvPr>
          <p:cNvPicPr>
            <a:picLocks noChangeAspect="1"/>
          </p:cNvPicPr>
          <p:nvPr/>
        </p:nvPicPr>
        <p:blipFill>
          <a:blip r:embed="rId2"/>
          <a:stretch>
            <a:fillRect/>
          </a:stretch>
        </p:blipFill>
        <p:spPr>
          <a:xfrm>
            <a:off x="457200" y="0"/>
            <a:ext cx="5118825" cy="6858000"/>
          </a:xfrm>
          <a:prstGeom prst="rect">
            <a:avLst/>
          </a:prstGeom>
        </p:spPr>
      </p:pic>
      <p:pic>
        <p:nvPicPr>
          <p:cNvPr id="7" name="Picture 6">
            <a:extLst>
              <a:ext uri="{FF2B5EF4-FFF2-40B4-BE49-F238E27FC236}">
                <a16:creationId xmlns:a16="http://schemas.microsoft.com/office/drawing/2014/main" id="{BC67F9CC-8A9F-6662-D8BB-D96CDEACC7B7}"/>
              </a:ext>
            </a:extLst>
          </p:cNvPr>
          <p:cNvPicPr>
            <a:picLocks noChangeAspect="1"/>
          </p:cNvPicPr>
          <p:nvPr/>
        </p:nvPicPr>
        <p:blipFill>
          <a:blip r:embed="rId3"/>
          <a:stretch>
            <a:fillRect/>
          </a:stretch>
        </p:blipFill>
        <p:spPr>
          <a:xfrm rot="5400000">
            <a:off x="5410200" y="533400"/>
            <a:ext cx="6858000" cy="5791200"/>
          </a:xfrm>
          <a:prstGeom prst="rect">
            <a:avLst/>
          </a:prstGeom>
        </p:spPr>
      </p:pic>
    </p:spTree>
    <p:extLst>
      <p:ext uri="{BB962C8B-B14F-4D97-AF65-F5344CB8AC3E}">
        <p14:creationId xmlns:p14="http://schemas.microsoft.com/office/powerpoint/2010/main" val="1511380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Picture 1" descr="A picture containing grass, sky, outdoor, furniture&#10;&#10;Description automatically generated">
            <a:extLst>
              <a:ext uri="{FF2B5EF4-FFF2-40B4-BE49-F238E27FC236}">
                <a16:creationId xmlns:a16="http://schemas.microsoft.com/office/drawing/2014/main" id="{FA564DE5-3938-9638-B87C-7FA712AB4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49" y="0"/>
            <a:ext cx="5143500" cy="6857999"/>
          </a:xfrm>
          <a:prstGeom prst="rect">
            <a:avLst/>
          </a:prstGeom>
        </p:spPr>
      </p:pic>
      <p:pic>
        <p:nvPicPr>
          <p:cNvPr id="3" name="Picture 2" descr="A picture containing dark, night, light&#10;&#10;Description automatically generated">
            <a:extLst>
              <a:ext uri="{FF2B5EF4-FFF2-40B4-BE49-F238E27FC236}">
                <a16:creationId xmlns:a16="http://schemas.microsoft.com/office/drawing/2014/main" id="{C70E164E-E8AA-D869-F958-C979FEAF2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34134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Picture 1" descr="A picture containing tree, outdoor, plant&#10;&#10;Description automatically generated">
            <a:extLst>
              <a:ext uri="{FF2B5EF4-FFF2-40B4-BE49-F238E27FC236}">
                <a16:creationId xmlns:a16="http://schemas.microsoft.com/office/drawing/2014/main" id="{3F32FBCD-FAF0-CC47-AC51-E92519174A2C}"/>
              </a:ext>
            </a:extLst>
          </p:cNvPr>
          <p:cNvPicPr>
            <a:picLocks noChangeAspect="1"/>
          </p:cNvPicPr>
          <p:nvPr/>
        </p:nvPicPr>
        <p:blipFill rotWithShape="1">
          <a:blip r:embed="rId2">
            <a:extLst>
              <a:ext uri="{28A0092B-C50C-407E-A947-70E740481C1C}">
                <a14:useLocalDpi xmlns:a14="http://schemas.microsoft.com/office/drawing/2010/main" val="0"/>
              </a:ext>
            </a:extLst>
          </a:blip>
          <a:srcRect t="33647" b="10103"/>
          <a:stretch/>
        </p:blipFill>
        <p:spPr>
          <a:xfrm>
            <a:off x="20" y="10"/>
            <a:ext cx="12191980" cy="6857990"/>
          </a:xfrm>
          <a:prstGeom prst="rect">
            <a:avLst/>
          </a:prstGeom>
        </p:spPr>
      </p:pic>
    </p:spTree>
    <p:extLst>
      <p:ext uri="{BB962C8B-B14F-4D97-AF65-F5344CB8AC3E}">
        <p14:creationId xmlns:p14="http://schemas.microsoft.com/office/powerpoint/2010/main" val="4101725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Picture 1" descr="A picture containing tree, outdoor, forest, wood&#10;&#10;Description automatically generated">
            <a:extLst>
              <a:ext uri="{FF2B5EF4-FFF2-40B4-BE49-F238E27FC236}">
                <a16:creationId xmlns:a16="http://schemas.microsoft.com/office/drawing/2014/main" id="{6C00FB7B-D557-DFA7-8B1B-53ADF03B0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7" y="1249"/>
            <a:ext cx="5138329" cy="6851106"/>
          </a:xfrm>
          <a:prstGeom prst="rect">
            <a:avLst/>
          </a:prstGeom>
        </p:spPr>
      </p:pic>
      <p:sp>
        <p:nvSpPr>
          <p:cNvPr id="4" name="TextBox 3">
            <a:extLst>
              <a:ext uri="{FF2B5EF4-FFF2-40B4-BE49-F238E27FC236}">
                <a16:creationId xmlns:a16="http://schemas.microsoft.com/office/drawing/2014/main" id="{9CADC001-E018-1764-ACBB-97BE43C14CBF}"/>
              </a:ext>
            </a:extLst>
          </p:cNvPr>
          <p:cNvSpPr txBox="1"/>
          <p:nvPr/>
        </p:nvSpPr>
        <p:spPr>
          <a:xfrm>
            <a:off x="6604000" y="422616"/>
            <a:ext cx="5367866" cy="5632311"/>
          </a:xfrm>
          <a:prstGeom prst="rect">
            <a:avLst/>
          </a:prstGeom>
          <a:noFill/>
        </p:spPr>
        <p:txBody>
          <a:bodyPr wrap="square">
            <a:spAutoFit/>
          </a:bodyPr>
          <a:lstStyle/>
          <a:p>
            <a:r>
              <a:rPr lang="en-US" sz="2400" i="1" dirty="0">
                <a:effectLst/>
                <a:latin typeface="Times New Roman" panose="02020603050405020304" pitchFamily="18" charset="0"/>
                <a:ea typeface="Times New Roman" panose="02020603050405020304" pitchFamily="18" charset="0"/>
              </a:rPr>
              <a:t>The Net of Indra is a profound and subtle metaphor for the structure of reality. Imagine a vast net; at each crossing point there is a jewel; each jewel is perfectly clear and reflects all the other jewels in the net, the way two mirrors placed opposite each other will reflect an image ad infinitum. The jewel in this metaphor stands for an individual being, or an individual consciousness, or a cell or an atom. Every jewel is intimately connected with all other jewels in the universe, and a change in one jewel means a change, however slight, in every other jewel.”-The Enlightened Mind, by Stephen Mitchell</a:t>
            </a:r>
            <a:r>
              <a:rPr lang="en-US" sz="2400" dirty="0">
                <a:effectLst/>
              </a:rPr>
              <a:t> </a:t>
            </a:r>
            <a:endParaRPr lang="en-US" sz="2400" dirty="0"/>
          </a:p>
        </p:txBody>
      </p:sp>
    </p:spTree>
    <p:extLst>
      <p:ext uri="{BB962C8B-B14F-4D97-AF65-F5344CB8AC3E}">
        <p14:creationId xmlns:p14="http://schemas.microsoft.com/office/powerpoint/2010/main" val="2852423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Picture 1" descr="A picture containing tree, outdoor, fruit, plant&#10;&#10;Description automatically generated">
            <a:extLst>
              <a:ext uri="{FF2B5EF4-FFF2-40B4-BE49-F238E27FC236}">
                <a16:creationId xmlns:a16="http://schemas.microsoft.com/office/drawing/2014/main" id="{0E1B47BB-F84D-688C-D5B0-25B99BB254BF}"/>
              </a:ext>
            </a:extLst>
          </p:cNvPr>
          <p:cNvPicPr>
            <a:picLocks noChangeAspect="1"/>
          </p:cNvPicPr>
          <p:nvPr/>
        </p:nvPicPr>
        <p:blipFill rotWithShape="1">
          <a:blip r:embed="rId2">
            <a:extLst>
              <a:ext uri="{28A0092B-C50C-407E-A947-70E740481C1C}">
                <a14:useLocalDpi xmlns:a14="http://schemas.microsoft.com/office/drawing/2010/main" val="0"/>
              </a:ext>
            </a:extLst>
          </a:blip>
          <a:srcRect t="25593" b="32220"/>
          <a:stretch/>
        </p:blipFill>
        <p:spPr>
          <a:xfrm>
            <a:off x="20" y="10"/>
            <a:ext cx="12191980" cy="6857990"/>
          </a:xfrm>
          <a:prstGeom prst="rect">
            <a:avLst/>
          </a:prstGeom>
        </p:spPr>
      </p:pic>
    </p:spTree>
    <p:extLst>
      <p:ext uri="{BB962C8B-B14F-4D97-AF65-F5344CB8AC3E}">
        <p14:creationId xmlns:p14="http://schemas.microsoft.com/office/powerpoint/2010/main" val="3762873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Picture 1" descr="A picture containing outdoor&#10;&#10;Description automatically generated">
            <a:extLst>
              <a:ext uri="{FF2B5EF4-FFF2-40B4-BE49-F238E27FC236}">
                <a16:creationId xmlns:a16="http://schemas.microsoft.com/office/drawing/2014/main" id="{822AFADA-16F2-F916-CB56-B9589696A469}"/>
              </a:ext>
            </a:extLst>
          </p:cNvPr>
          <p:cNvPicPr>
            <a:picLocks noChangeAspect="1"/>
          </p:cNvPicPr>
          <p:nvPr/>
        </p:nvPicPr>
        <p:blipFill rotWithShape="1">
          <a:blip r:embed="rId2">
            <a:extLst>
              <a:ext uri="{28A0092B-C50C-407E-A947-70E740481C1C}">
                <a14:useLocalDpi xmlns:a14="http://schemas.microsoft.com/office/drawing/2010/main" val="0"/>
              </a:ext>
            </a:extLst>
          </a:blip>
          <a:srcRect t="26011" b="31802"/>
          <a:stretch/>
        </p:blipFill>
        <p:spPr>
          <a:xfrm>
            <a:off x="20" y="10"/>
            <a:ext cx="12191980" cy="6857990"/>
          </a:xfrm>
          <a:prstGeom prst="rect">
            <a:avLst/>
          </a:prstGeom>
        </p:spPr>
      </p:pic>
    </p:spTree>
    <p:extLst>
      <p:ext uri="{BB962C8B-B14F-4D97-AF65-F5344CB8AC3E}">
        <p14:creationId xmlns:p14="http://schemas.microsoft.com/office/powerpoint/2010/main" val="1625256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3000">
              <a:srgbClr val="00FDFF"/>
            </a:gs>
            <a:gs pos="100000">
              <a:schemeClr val="accent2">
                <a:lumMod val="0"/>
                <a:lumOff val="100000"/>
              </a:schemeClr>
            </a:gs>
            <a:gs pos="100000">
              <a:schemeClr val="accent2">
                <a:lumMod val="100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Picture 1" descr="A picture containing tree, outdoor, forest, plant&#10;&#10;Description automatically generated">
            <a:extLst>
              <a:ext uri="{FF2B5EF4-FFF2-40B4-BE49-F238E27FC236}">
                <a16:creationId xmlns:a16="http://schemas.microsoft.com/office/drawing/2014/main" id="{11482CA5-D91D-5B4A-DEBE-922E41C1565E}"/>
              </a:ext>
            </a:extLst>
          </p:cNvPr>
          <p:cNvPicPr>
            <a:picLocks noChangeAspect="1"/>
          </p:cNvPicPr>
          <p:nvPr/>
        </p:nvPicPr>
        <p:blipFill rotWithShape="1">
          <a:blip r:embed="rId2">
            <a:extLst>
              <a:ext uri="{28A0092B-C50C-407E-A947-70E740481C1C}">
                <a14:useLocalDpi xmlns:a14="http://schemas.microsoft.com/office/drawing/2010/main" val="0"/>
              </a:ext>
            </a:extLst>
          </a:blip>
          <a:srcRect t="25331" b="32482"/>
          <a:stretch/>
        </p:blipFill>
        <p:spPr>
          <a:xfrm>
            <a:off x="20" y="10"/>
            <a:ext cx="12191980" cy="6857990"/>
          </a:xfrm>
          <a:prstGeom prst="rect">
            <a:avLst/>
          </a:prstGeom>
        </p:spPr>
      </p:pic>
    </p:spTree>
    <p:extLst>
      <p:ext uri="{BB962C8B-B14F-4D97-AF65-F5344CB8AC3E}">
        <p14:creationId xmlns:p14="http://schemas.microsoft.com/office/powerpoint/2010/main" val="401237216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
  <TotalTime>12076</TotalTime>
  <Words>292</Words>
  <Application>Microsoft Macintosh PowerPoint</Application>
  <PresentationFormat>Widescreen</PresentationFormat>
  <Paragraphs>15</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Gill Sans MT</vt:lpstr>
      <vt:lpstr>Times New Roman</vt:lpstr>
      <vt:lpstr>Parcel</vt:lpstr>
      <vt:lpstr>Integrating Body and Spirit  as Portal to Connectivity  and Belonging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Body and Spirit as Portal to Connectivity and Belonging   </dc:title>
  <dc:creator>LAURA KATZ RIZZO</dc:creator>
  <cp:lastModifiedBy>LAURA KATZ RIZZO</cp:lastModifiedBy>
  <cp:revision>8</cp:revision>
  <dcterms:created xsi:type="dcterms:W3CDTF">2023-09-12T18:13:48Z</dcterms:created>
  <dcterms:modified xsi:type="dcterms:W3CDTF">2023-10-19T14:35:50Z</dcterms:modified>
</cp:coreProperties>
</file>